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400" r:id="rId2"/>
    <p:sldMasterId id="2147484571" r:id="rId3"/>
  </p:sldMasterIdLst>
  <p:notesMasterIdLst>
    <p:notesMasterId r:id="rId22"/>
  </p:notesMasterIdLst>
  <p:sldIdLst>
    <p:sldId id="720" r:id="rId4"/>
    <p:sldId id="726" r:id="rId5"/>
    <p:sldId id="734" r:id="rId6"/>
    <p:sldId id="731" r:id="rId7"/>
    <p:sldId id="732" r:id="rId8"/>
    <p:sldId id="736" r:id="rId9"/>
    <p:sldId id="741" r:id="rId10"/>
    <p:sldId id="742" r:id="rId11"/>
    <p:sldId id="701" r:id="rId12"/>
    <p:sldId id="739" r:id="rId13"/>
    <p:sldId id="740" r:id="rId14"/>
    <p:sldId id="743" r:id="rId15"/>
    <p:sldId id="744" r:id="rId16"/>
    <p:sldId id="745" r:id="rId17"/>
    <p:sldId id="746" r:id="rId18"/>
    <p:sldId id="747" r:id="rId19"/>
    <p:sldId id="748" r:id="rId20"/>
    <p:sldId id="749" r:id="rId21"/>
  </p:sldIdLst>
  <p:sldSz cx="9906000" cy="6858000" type="A4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40F4E54-1EDC-431B-99BF-EE0E4BB8F09D}">
          <p14:sldIdLst>
            <p14:sldId id="720"/>
            <p14:sldId id="726"/>
            <p14:sldId id="734"/>
            <p14:sldId id="731"/>
            <p14:sldId id="732"/>
            <p14:sldId id="736"/>
            <p14:sldId id="741"/>
            <p14:sldId id="742"/>
            <p14:sldId id="701"/>
            <p14:sldId id="739"/>
            <p14:sldId id="740"/>
            <p14:sldId id="743"/>
            <p14:sldId id="744"/>
            <p14:sldId id="745"/>
            <p14:sldId id="746"/>
            <p14:sldId id="747"/>
            <p14:sldId id="748"/>
            <p14:sldId id="7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>
          <p15:clr>
            <a:srgbClr val="A4A3A4"/>
          </p15:clr>
        </p15:guide>
        <p15:guide id="3" pos="31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A9AEA"/>
    <a:srgbClr val="6666FF"/>
    <a:srgbClr val="EB2BE2"/>
    <a:srgbClr val="00FF00"/>
    <a:srgbClr val="000099"/>
    <a:srgbClr val="0000FF"/>
    <a:srgbClr val="31FA16"/>
    <a:srgbClr val="26BC3F"/>
    <a:srgbClr val="DFE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6F29F-F280-447E-B706-C22893B889FF}" v="167" dt="2021-09-03T02:57:25.309"/>
    <p1510:client id="{D8CDC085-AA34-4318-AC94-AE4F1C2C7448}" v="26" dt="2021-09-03T02:42:35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9" autoAdjust="0"/>
    <p:restoredTop sz="97751" autoAdjust="0"/>
  </p:normalViewPr>
  <p:slideViewPr>
    <p:cSldViewPr snapToGrid="0">
      <p:cViewPr varScale="1">
        <p:scale>
          <a:sx n="83" d="100"/>
          <a:sy n="83" d="100"/>
        </p:scale>
        <p:origin x="1306" y="82"/>
      </p:cViewPr>
      <p:guideLst>
        <p:guide orient="horz" pos="2160"/>
        <p:guide pos="3120"/>
        <p:guide pos="3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300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56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816591591775939E-2"/>
          <c:y val="7.8167475031967595E-2"/>
          <c:w val="0.5978851226133568"/>
          <c:h val="0.863249634678100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7"/>
          <c:dPt>
            <c:idx val="0"/>
            <c:bubble3D val="0"/>
            <c:explosion val="3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A-46E4-B662-A8650C8E38C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01A-46E4-B662-A8650C8E38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01A-46E4-B662-A8650C8E38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DF9-4AF7-BF48-0CCE4EEA09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DF9-4AF7-BF48-0CCE4EEA09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4"/>
                <c:pt idx="0">
                  <c:v>ветеринарный врач</c:v>
                </c:pt>
                <c:pt idx="1">
                  <c:v>ветеринарный фельдшер</c:v>
                </c:pt>
                <c:pt idx="2">
                  <c:v>лаборанты</c:v>
                </c:pt>
                <c:pt idx="3">
                  <c:v>ветеринарные санитары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117</c:v>
                </c:pt>
                <c:pt idx="1">
                  <c:v>8</c:v>
                </c:pt>
                <c:pt idx="2">
                  <c:v>5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1A-46E4-B662-A8650C8E38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delete val="1"/>
      </c:legendEntry>
      <c:layout>
        <c:manualLayout>
          <c:xMode val="edge"/>
          <c:yMode val="edge"/>
          <c:x val="0.62874551558927971"/>
          <c:y val="0.17874137059268197"/>
          <c:w val="0.35140473304457998"/>
          <c:h val="0.531930997281642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5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04" tIns="46303" rIns="92604" bIns="46303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5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04" tIns="46303" rIns="92604" bIns="46303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fld id="{F46DE7A2-BA5C-46C7-8B8C-23A4B6291A01}" type="datetimeFigureOut">
              <a:rPr lang="ru-RU"/>
              <a:pPr>
                <a:defRPr/>
              </a:pPr>
              <a:t>05.03.2024</a:t>
            </a:fld>
            <a:endParaRPr lang="ru-RU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7368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6468"/>
            <a:ext cx="54403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04" tIns="46303" rIns="92604" bIns="4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80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04" tIns="46303" rIns="92604" bIns="46303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6580"/>
            <a:ext cx="2946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604" tIns="46303" rIns="92604" bIns="46303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fld id="{3FBD85C0-B450-4FCC-8C78-5FEF69E233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216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D85C0-B450-4FCC-8C78-5FEF69E233D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47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D85C0-B450-4FCC-8C78-5FEF69E233D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51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D85C0-B450-4FCC-8C78-5FEF69E233D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30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1" y="213043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2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6F80EA8A-39FD-4755-9697-0A9A4DFEC8D0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7CF891B3-A2BB-4CD2-93BE-B4198C5190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42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9EE9E2A8-AE12-488A-BE48-52B112E9A689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E4E446FB-5A3E-45BD-B7FD-83BF40AFD7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88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4" y="274643"/>
            <a:ext cx="6521451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74B87117-B24F-4A67-950B-663E9C07E396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4B784C0B-F2ED-4C1D-AEC3-8FD55BB5FE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247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3" y="5052554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98C73-CE24-4554-A6AC-42E1F90A3AD5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B15CE-9027-4731-A609-D310FA339E1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9" y="3132298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01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5615F2-F8CF-43C0-BB8A-9F5E5A815E95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A4945-74B1-4806-9A94-F0D5AC521CE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5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8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BA67D-8A68-4CE6-A85C-1F438ED20B2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8B775-1D32-4DEE-842E-0970E18BEB6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4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33772E-6D70-408B-98A5-FF910842755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3099C-F3CD-4BAD-ADB0-124420B663A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88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20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9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BA8CDF-E693-4926-A432-425E7DBC262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6808C-58DE-4E33-9646-EAB078FFDD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97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D57A5-4014-47AD-89B2-6BA8B5F9FDD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F6ED2-2D3B-4107-892D-D355A411BEC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25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DDB7D-69AD-45D6-8562-70FFD5D34A8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58099-07D1-4A6E-BC3C-715E33B057F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63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9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1" y="731522"/>
            <a:ext cx="4351841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4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608CA-884E-400E-8959-5EC3C2CF1CF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90076-62AF-4F88-8FF9-8F3BE0657D4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8BB2B150-9D20-454C-ACD7-C1F91C65755F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3AEE32BB-BED8-400C-8871-2B383BA28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332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7" y="1010488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1F4EE2-8B04-41DF-9176-85FFE919DD8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DEDE89-243E-4F91-94FC-567F6FFCA35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64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B54D4C-0ACA-4A0B-BDE3-66895D036E03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265EF2-D37F-47CB-93A9-67DBE9AD162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10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4" y="376522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3"/>
            <a:ext cx="523172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DC4AB-CAA0-427D-85B3-020314572BB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9403E-CB38-455B-A963-AAA93F369D1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64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622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9D98C73-CE24-4554-A6AC-42E1F90A3AD5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45B15CE-9027-4731-A609-D310FA339E1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4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806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B5615F2-F8CF-43C0-BB8A-9F5E5A815E95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CDA4945-74B1-4806-9A94-F0D5AC521CE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83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80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2EBA67D-8A68-4CE6-A85C-1F438ED20B2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4B8B775-1D32-4DEE-842E-0970E18BEB6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22935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33772E-6D70-408B-98A5-FF910842755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003099C-F3CD-4BAD-ADB0-124420B663A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22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0BA8CDF-E693-4926-A432-425E7DBC262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E56808C-58DE-4E33-9646-EAB078FFDD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14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7DD57A5-4014-47AD-89B2-6BA8B5F9FDD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DBF6ED2-2D3B-4107-892D-D355A411BEC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24464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E2DDB7D-69AD-45D6-8562-70FFD5D34A8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9858099-07D1-4A6E-BC3C-715E33B057F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0712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111271AF-4FFD-4AAA-A63F-13780C8DA118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C1BDB9F2-988D-4943-ADE0-83C55DABA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690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77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6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2608CA-884E-400E-8959-5EC3C2CF1CF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9490076-62AF-4F88-8FF9-8F3BE0657D4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5613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1F4EE2-8B04-41DF-9176-85FFE919DD8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7DEDE89-243E-4F91-94FC-567F6FFCA358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82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8B54D4C-0ACA-4A0B-BDE3-66895D036E03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3265EF2-D37F-47CB-93A9-67DBE9AD162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19813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7" y="731520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E8DC4AB-CAA0-427D-85B3-020314572BB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679403E-CB38-455B-A963-AAA93F369D1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50688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95300" y="274641"/>
            <a:ext cx="89154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F4143A9-D84B-4D81-A4B3-FD4431F2CB7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05.03.2024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50B5A73-9C60-456A-B59C-5522046C25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7534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2" y="1600204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45C22B75-D5B7-43DB-9D2A-AA924DD13784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1BE39C2C-D1C2-452D-A8FC-34155BBF00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76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7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7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256BDF3E-CA6A-4B8A-BD8A-57A445BEABF9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3ED61534-C2D0-4646-A4CC-67ED45E1E2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37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A3150DDC-B711-4CAA-8699-218B90D9B12D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C15547BD-8EFF-4B53-8154-7C0B1BAFB2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67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449E02AE-C65F-4A67-963F-E928BB8E551C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8BC00E18-D6F0-4F46-91D3-3824B13335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43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3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B292C70A-E2D5-432C-B1B0-8DDF6C73BA56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620992E4-EE92-4ADC-8ADE-D1F8BB8CFC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94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8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8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8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95302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89EAFEE4-38A9-4F6F-BA7A-FCD72EE55280}" type="datetime1">
              <a:rPr lang="ru-RU" smtClean="0"/>
              <a:pPr>
                <a:defRPr/>
              </a:pPr>
              <a:t>05.03.2024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84551" y="6356359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pPr>
              <a:defRPr/>
            </a:pPr>
            <a:fld id="{26615E58-FA9C-41BD-A668-3812AEFEC5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570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066627" y="0"/>
            <a:ext cx="546894" cy="6858000"/>
          </a:xfrm>
          <a:prstGeom prst="rect">
            <a:avLst/>
          </a:prstGeom>
          <a:solidFill>
            <a:srgbClr val="D2A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24" y="0"/>
            <a:ext cx="2292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06363"/>
            <a:ext cx="2158339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10"/>
          <p:cNvSpPr txBox="1">
            <a:spLocks noChangeArrowheads="1"/>
          </p:cNvSpPr>
          <p:nvPr/>
        </p:nvSpPr>
        <p:spPr bwMode="auto">
          <a:xfrm>
            <a:off x="2" y="2371727"/>
            <a:ext cx="70459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>
                <a:solidFill>
                  <a:srgbClr val="004386"/>
                </a:solidFill>
                <a:cs typeface="Arial" charset="0"/>
              </a:rPr>
              <a:t>СОЗДАНИЕ </a:t>
            </a:r>
          </a:p>
          <a:p>
            <a:pPr algn="ctr" eaLnBrk="1" hangingPunct="1">
              <a:defRPr/>
            </a:pPr>
            <a:r>
              <a:rPr lang="ru-RU" altLang="ru-RU" sz="3000">
                <a:solidFill>
                  <a:srgbClr val="004386"/>
                </a:solidFill>
                <a:cs typeface="Arial" charset="0"/>
              </a:rPr>
              <a:t>ТОПЛИВНО-ЭНЕРГЕТИЧЕСКОГО КОМПЛЕКСА НА ЗАПАДНОМ ПОБЕРЕЖЬЕ </a:t>
            </a:r>
            <a:endParaRPr lang="ru-RU" altLang="ru-RU" sz="3000">
              <a:solidFill>
                <a:srgbClr val="D2AA41"/>
              </a:solidFill>
              <a:cs typeface="Arial" charset="0"/>
            </a:endParaRPr>
          </a:p>
        </p:txBody>
      </p:sp>
      <p:sp>
        <p:nvSpPr>
          <p:cNvPr id="1030" name="TextBox 11"/>
          <p:cNvSpPr txBox="1">
            <a:spLocks noChangeArrowheads="1"/>
          </p:cNvSpPr>
          <p:nvPr/>
        </p:nvSpPr>
        <p:spPr bwMode="auto">
          <a:xfrm>
            <a:off x="1358638" y="4335465"/>
            <a:ext cx="4454260" cy="553998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>
                <a:solidFill>
                  <a:srgbClr val="D2AA41"/>
                </a:solidFill>
                <a:cs typeface="Arial" charset="0"/>
              </a:rPr>
              <a:t>ОСТРОВА САХАЛИН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2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9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A6DB6B-7B69-4CBE-B8BA-262FD8BC20E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05.03.2024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5" y="6172209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9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0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77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A6DB6B-7B69-4CBE-B8BA-262FD8BC20E9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05.03.2024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26" y="6172277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77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3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810" r:id="rId12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3" Type="http://schemas.openxmlformats.org/officeDocument/2006/relationships/image" Target="../media/image65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4.png"/><Relationship Id="rId15" Type="http://schemas.openxmlformats.org/officeDocument/2006/relationships/image" Target="../media/image75.jpg"/><Relationship Id="rId10" Type="http://schemas.openxmlformats.org/officeDocument/2006/relationships/image" Target="../media/image70.jpg"/><Relationship Id="rId4" Type="http://schemas.openxmlformats.org/officeDocument/2006/relationships/image" Target="../media/image3.png"/><Relationship Id="rId9" Type="http://schemas.openxmlformats.org/officeDocument/2006/relationships/image" Target="../media/image69.jpg"/><Relationship Id="rId14" Type="http://schemas.openxmlformats.org/officeDocument/2006/relationships/image" Target="../media/image7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g"/><Relationship Id="rId3" Type="http://schemas.openxmlformats.org/officeDocument/2006/relationships/image" Target="../media/image3.png"/><Relationship Id="rId7" Type="http://schemas.openxmlformats.org/officeDocument/2006/relationships/image" Target="../media/image79.jpeg"/><Relationship Id="rId12" Type="http://schemas.openxmlformats.org/officeDocument/2006/relationships/image" Target="../media/image84.jpg"/><Relationship Id="rId17" Type="http://schemas.openxmlformats.org/officeDocument/2006/relationships/image" Target="../media/image89.jpg"/><Relationship Id="rId2" Type="http://schemas.openxmlformats.org/officeDocument/2006/relationships/image" Target="../media/image76.jpg"/><Relationship Id="rId16" Type="http://schemas.openxmlformats.org/officeDocument/2006/relationships/image" Target="../media/image8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jpeg"/><Relationship Id="rId11" Type="http://schemas.openxmlformats.org/officeDocument/2006/relationships/image" Target="../media/image83.jpg"/><Relationship Id="rId5" Type="http://schemas.openxmlformats.org/officeDocument/2006/relationships/image" Target="../media/image77.jpeg"/><Relationship Id="rId15" Type="http://schemas.openxmlformats.org/officeDocument/2006/relationships/image" Target="../media/image87.jpg"/><Relationship Id="rId10" Type="http://schemas.openxmlformats.org/officeDocument/2006/relationships/image" Target="../media/image82.jpg"/><Relationship Id="rId4" Type="http://schemas.openxmlformats.org/officeDocument/2006/relationships/image" Target="../media/image4.png"/><Relationship Id="rId9" Type="http://schemas.openxmlformats.org/officeDocument/2006/relationships/image" Target="../media/image81.jpg"/><Relationship Id="rId14" Type="http://schemas.openxmlformats.org/officeDocument/2006/relationships/image" Target="../media/image8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4.png"/><Relationship Id="rId7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4.png"/><Relationship Id="rId7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4.png"/><Relationship Id="rId7" Type="http://schemas.openxmlformats.org/officeDocument/2006/relationships/image" Target="../media/image1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4.png"/><Relationship Id="rId7" Type="http://schemas.openxmlformats.org/officeDocument/2006/relationships/image" Target="../media/image1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g"/><Relationship Id="rId9" Type="http://schemas.openxmlformats.org/officeDocument/2006/relationships/image" Target="../media/image1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4.png"/><Relationship Id="rId7" Type="http://schemas.openxmlformats.org/officeDocument/2006/relationships/image" Target="../media/image1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2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4.png"/><Relationship Id="rId7" Type="http://schemas.openxmlformats.org/officeDocument/2006/relationships/image" Target="../media/image27.jpg"/><Relationship Id="rId12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3.pn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jpeg"/><Relationship Id="rId11" Type="http://schemas.openxmlformats.org/officeDocument/2006/relationships/image" Target="../media/image39.jp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jpg"/><Relationship Id="rId4" Type="http://schemas.openxmlformats.org/officeDocument/2006/relationships/image" Target="../media/image4.pn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.png"/><Relationship Id="rId7" Type="http://schemas.openxmlformats.org/officeDocument/2006/relationships/image" Target="../media/image4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.png"/><Relationship Id="rId7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58.jp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jpeg"/><Relationship Id="rId11" Type="http://schemas.openxmlformats.org/officeDocument/2006/relationships/image" Target="../media/image62.jpg"/><Relationship Id="rId5" Type="http://schemas.openxmlformats.org/officeDocument/2006/relationships/image" Target="../media/image56.jpeg"/><Relationship Id="rId10" Type="http://schemas.openxmlformats.org/officeDocument/2006/relationships/image" Target="../media/image61.jpg"/><Relationship Id="rId4" Type="http://schemas.openxmlformats.org/officeDocument/2006/relationships/image" Target="../media/image4.png"/><Relationship Id="rId9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4"/>
            <a:ext cx="1317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2294558" y="692931"/>
            <a:ext cx="7439025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0" y="6557818"/>
            <a:ext cx="9906000" cy="307777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Агентство ветеринарии и племенного 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животноводства Сахалинской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области, Южно-Сахалинск, 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2023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597779" y="6492875"/>
            <a:ext cx="1828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90076-62AF-4F88-8FF9-8F3BE0657D4A}" type="slidenum"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97" y="0"/>
            <a:ext cx="67554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2142836" y="45214"/>
            <a:ext cx="7693891" cy="830997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defTabSz="914400" eaLnBrk="1" hangingPunct="1">
              <a:spcBef>
                <a:spcPct val="0"/>
              </a:spcBef>
              <a:buNone/>
            </a:pPr>
            <a:r>
              <a:rPr lang="ru-RU" alt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государственной ветеринарной службе</a:t>
            </a:r>
          </a:p>
          <a:p>
            <a:pPr lvl="0" algn="ctr" defTabSz="914400" eaLnBrk="1" hangingPunct="1">
              <a:spcBef>
                <a:spcPct val="0"/>
              </a:spcBef>
              <a:buNone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4291" y="822036"/>
            <a:ext cx="5144654" cy="530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Сахалинской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 задачи ветеринарии выполняются государственными бюджетными учреждениями под руководством агентства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ветеринарии и племенного животноводства Сахалинской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 </a:t>
            </a:r>
          </a:p>
          <a:p>
            <a:pPr indent="44450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структуру региональной ветеринарной службы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входит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учреждений «Станция по борьбе с болезнями животных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в составе которых 3 ветеринарных лаборатории,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одна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них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аккредитована в национальной системе аккредитации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В составе учреждения города Южно-Сахалинска функционирует региональный информационно-селекционный центр (РИСЦ).</a:t>
            </a:r>
          </a:p>
          <a:p>
            <a:pPr indent="444500" algn="just">
              <a:lnSpc>
                <a:spcPct val="115000"/>
              </a:lnSpc>
              <a:spcAft>
                <a:spcPts val="800"/>
              </a:spcAft>
            </a:pP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44" y="895928"/>
            <a:ext cx="1551711" cy="1357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2336800"/>
            <a:ext cx="4119417" cy="40917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590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822286"/>
            <a:ext cx="2872507" cy="21145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58750"/>
            <a:ext cx="14287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Прямоугольник 3"/>
          <p:cNvSpPr>
            <a:spLocks noChangeArrowheads="1"/>
          </p:cNvSpPr>
          <p:nvPr/>
        </p:nvSpPr>
        <p:spPr bwMode="auto">
          <a:xfrm>
            <a:off x="2318327" y="201334"/>
            <a:ext cx="7587673" cy="707886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44083">
              <a:defRPr/>
            </a:pPr>
            <a:r>
              <a:rPr lang="ru-RU" altLang="ru-RU" sz="2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тренингов и КШУ</a:t>
            </a:r>
          </a:p>
          <a:p>
            <a:pPr algn="ctr" defTabSz="844083">
              <a:defRPr/>
            </a:pPr>
            <a:endParaRPr lang="ru-RU" alt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1768475" y="1063625"/>
            <a:ext cx="8058150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0" y="6400800"/>
            <a:ext cx="9906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 Сахалинской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9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8580438" y="6480175"/>
            <a:ext cx="1981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E6CE1E-17F4-4D50-909A-0A633E4622DD}" type="slidenum">
              <a:rPr lang="ru-RU" altLang="ru-RU" sz="1200" smtClean="0">
                <a:solidFill>
                  <a:srgbClr val="7F7F7F"/>
                </a:solidFill>
              </a:rPr>
              <a:pPr/>
              <a:t>10</a:t>
            </a:fld>
            <a:endParaRPr lang="ru-RU" altLang="ru-RU" sz="1200" smtClean="0">
              <a:solidFill>
                <a:srgbClr val="7F7F7F"/>
              </a:solidFill>
            </a:endParaRPr>
          </a:p>
        </p:txBody>
      </p:sp>
      <p:pic>
        <p:nvPicPr>
          <p:cNvPr id="563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87325"/>
            <a:ext cx="731838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2" name="Прямоугольник 3"/>
          <p:cNvSpPr>
            <a:spLocks noChangeArrowheads="1"/>
          </p:cNvSpPr>
          <p:nvPr/>
        </p:nvSpPr>
        <p:spPr bwMode="auto">
          <a:xfrm>
            <a:off x="1822450" y="2684463"/>
            <a:ext cx="4308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56333" name="Прямоугольник 2"/>
          <p:cNvSpPr>
            <a:spLocks noChangeArrowheads="1"/>
          </p:cNvSpPr>
          <p:nvPr/>
        </p:nvSpPr>
        <p:spPr bwMode="auto">
          <a:xfrm>
            <a:off x="1098550" y="1873250"/>
            <a:ext cx="76930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4" name="Прямоугольник 1"/>
          <p:cNvSpPr>
            <a:spLocks noChangeArrowheads="1"/>
          </p:cNvSpPr>
          <p:nvPr/>
        </p:nvSpPr>
        <p:spPr bwMode="auto">
          <a:xfrm>
            <a:off x="362402" y="1208583"/>
            <a:ext cx="934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endParaRPr lang="ru-RU" altLang="ru-RU" sz="2000" b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1136072"/>
            <a:ext cx="1527093" cy="17826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47" y="4479636"/>
            <a:ext cx="1559124" cy="20205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46" y="4608944"/>
            <a:ext cx="2258291" cy="18681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7" b="40476"/>
          <a:stretch/>
        </p:blipFill>
        <p:spPr>
          <a:xfrm>
            <a:off x="7688934" y="3251201"/>
            <a:ext cx="2138557" cy="152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69673" y="1043710"/>
            <a:ext cx="33654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ru-RU" altLang="ru-RU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тренинги и КШУ по ликвидации предполагаемых очагов, в том числе при возникновении особо опасных болезней животных (АЧС, ящур, </a:t>
            </a:r>
            <a:r>
              <a:rPr lang="ru-RU" altLang="ru-RU" b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высокопатогенный</a:t>
            </a:r>
            <a:r>
              <a:rPr lang="ru-RU" altLang="ru-RU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грипп птиц и др.), на уровне </a:t>
            </a:r>
            <a:r>
              <a:rPr lang="ru-RU" altLang="ru-RU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</a:t>
            </a:r>
            <a:r>
              <a:rPr lang="ru-RU" altLang="ru-RU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областного масштабов </a:t>
            </a:r>
          </a:p>
          <a:p>
            <a:pPr marL="0" indent="0" algn="just"/>
            <a:r>
              <a:rPr lang="ru-RU" altLang="ru-RU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специалисты агентства, </a:t>
            </a:r>
            <a:r>
              <a:rPr lang="ru-RU" altLang="ru-RU" b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госветучреждений</a:t>
            </a:r>
            <a:r>
              <a:rPr lang="ru-RU" altLang="ru-RU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приняли участие в межрегиональных командно-штабных учениях (Приморский край, Амурская область, Хабаровский край)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29811"/>
            <a:ext cx="1076035" cy="8070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37" y="1076613"/>
            <a:ext cx="2893290" cy="21699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412"/>
            <a:ext cx="2200564" cy="16504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" y="4479636"/>
            <a:ext cx="1151467" cy="863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49" y="1126837"/>
            <a:ext cx="1523999" cy="20319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9427" r="8610" b="32256"/>
          <a:stretch/>
        </p:blipFill>
        <p:spPr>
          <a:xfrm>
            <a:off x="3666836" y="4525819"/>
            <a:ext cx="3352800" cy="19211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51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7373" r="18547" b="9833"/>
          <a:stretch/>
        </p:blipFill>
        <p:spPr>
          <a:xfrm>
            <a:off x="6160654" y="2041236"/>
            <a:ext cx="3745346" cy="23829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5" y="50059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3022888" y="78563"/>
            <a:ext cx="6502112" cy="419025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123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– это сила, </a:t>
            </a:r>
            <a:r>
              <a:rPr lang="ru-RU" altLang="ru-RU" sz="212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sz="2123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виженье – это жизнь</a:t>
            </a:r>
            <a:endParaRPr lang="ru-RU" altLang="ru-RU" sz="212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0" y="6604000"/>
            <a:ext cx="9906000" cy="26282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 eaLnBrk="1" hangingPunct="1">
              <a:defRPr/>
            </a:pPr>
            <a:r>
              <a:rPr lang="ru-RU" altLang="ru-RU" sz="1108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108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животноводства, Сахалинской </a:t>
            </a:r>
            <a:r>
              <a:rPr lang="ru-RU" altLang="ru-RU" sz="1108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108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ru-RU" altLang="ru-RU" sz="1108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50" y="83762"/>
            <a:ext cx="675542" cy="75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65" y="523691"/>
            <a:ext cx="2392604" cy="17944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/>
          <a:stretch/>
        </p:blipFill>
        <p:spPr>
          <a:xfrm>
            <a:off x="4842006" y="572934"/>
            <a:ext cx="2789696" cy="17670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430" y="2047213"/>
            <a:ext cx="2114229" cy="15856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95" y="2223484"/>
            <a:ext cx="3235554" cy="24266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91" y="4701309"/>
            <a:ext cx="2336800" cy="17964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45" y="4571231"/>
            <a:ext cx="1551709" cy="20327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" y="2687782"/>
            <a:ext cx="3011053" cy="20933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58" y="4849092"/>
            <a:ext cx="1486478" cy="17872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4" y="544946"/>
            <a:ext cx="2715491" cy="17641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895927"/>
            <a:ext cx="2521527" cy="18350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16969" r="-1257" b="5388"/>
          <a:stretch/>
        </p:blipFill>
        <p:spPr>
          <a:xfrm>
            <a:off x="6123709" y="3546764"/>
            <a:ext cx="1660900" cy="18149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" y="4780231"/>
            <a:ext cx="2092092" cy="17452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83" y="3823855"/>
            <a:ext cx="2063708" cy="2692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554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4" y="28207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381000" y="6591518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202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64" y="45057"/>
            <a:ext cx="716695" cy="8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2793434" y="51189"/>
            <a:ext cx="6731566" cy="400110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 НА ПРОИЗВОДСТВЕ</a:t>
            </a:r>
          </a:p>
        </p:txBody>
      </p:sp>
      <p:sp>
        <p:nvSpPr>
          <p:cNvPr id="19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245317"/>
            <a:ext cx="1828800" cy="337038"/>
          </a:xfrm>
        </p:spPr>
        <p:txBody>
          <a:bodyPr/>
          <a:lstStyle/>
          <a:p>
            <a:pPr defTabSz="844083">
              <a:defRPr/>
            </a:pPr>
            <a:r>
              <a:rPr lang="ru-RU" sz="1292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29" y="522742"/>
            <a:ext cx="2350942" cy="31345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6" y="847310"/>
            <a:ext cx="2185387" cy="29138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14546"/>
          <a:stretch/>
        </p:blipFill>
        <p:spPr>
          <a:xfrm>
            <a:off x="7047383" y="3493811"/>
            <a:ext cx="2447319" cy="31210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3" y="3509620"/>
            <a:ext cx="2317046" cy="30893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/>
          <a:stretch/>
        </p:blipFill>
        <p:spPr>
          <a:xfrm>
            <a:off x="2531809" y="3258589"/>
            <a:ext cx="2278433" cy="33688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57" y="422394"/>
            <a:ext cx="2201081" cy="29347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87" y="567936"/>
            <a:ext cx="2317046" cy="30893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621426"/>
            <a:ext cx="2233191" cy="29775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652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4" y="28207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381000" y="6591518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202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64" y="45057"/>
            <a:ext cx="716695" cy="8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2793434" y="51190"/>
            <a:ext cx="6731566" cy="447495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308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9" y="3612739"/>
            <a:ext cx="2212242" cy="29496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50" y="664295"/>
            <a:ext cx="2249051" cy="29987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3" y="874827"/>
            <a:ext cx="3393461" cy="25450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69" y="1405395"/>
            <a:ext cx="2182694" cy="29102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14" y="3133371"/>
            <a:ext cx="2158319" cy="28777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25" y="2328957"/>
            <a:ext cx="2068959" cy="27586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68" y="3612740"/>
            <a:ext cx="2247611" cy="29968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245317"/>
            <a:ext cx="1828800" cy="337038"/>
          </a:xfrm>
        </p:spPr>
        <p:txBody>
          <a:bodyPr/>
          <a:lstStyle/>
          <a:p>
            <a:pPr defTabSz="844083">
              <a:defRPr/>
            </a:pPr>
            <a:r>
              <a:rPr lang="ru-RU" sz="1292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991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0" y="62800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628668" y="192928"/>
            <a:ext cx="6833062" cy="400110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 СОРЕВНОВАНИЯХ</a:t>
            </a:r>
          </a:p>
        </p:txBody>
      </p:sp>
      <p:sp>
        <p:nvSpPr>
          <p:cNvPr id="1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245317"/>
            <a:ext cx="1828800" cy="337038"/>
          </a:xfrm>
        </p:spPr>
        <p:txBody>
          <a:bodyPr/>
          <a:lstStyle/>
          <a:p>
            <a:pPr defTabSz="844083">
              <a:defRPr/>
            </a:pPr>
            <a:r>
              <a:rPr lang="ru-RU" sz="1292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82" y="62799"/>
            <a:ext cx="702235" cy="78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37"/>
          <p:cNvSpPr>
            <a:spLocks noChangeArrowheads="1"/>
          </p:cNvSpPr>
          <p:nvPr/>
        </p:nvSpPr>
        <p:spPr bwMode="auto">
          <a:xfrm>
            <a:off x="381000" y="6582356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16000">
                <a:srgbClr val="5B9BD5">
                  <a:tint val="23500"/>
                  <a:satMod val="160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202</a:t>
            </a:r>
            <a:r>
              <a:rPr lang="en-US" altLang="ru-RU" sz="1200" b="0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ru-RU" altLang="ru-RU" sz="1200" b="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8" y="3120344"/>
            <a:ext cx="2666790" cy="35557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65" y="3214052"/>
            <a:ext cx="4631784" cy="34738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b="10210"/>
          <a:stretch/>
        </p:blipFill>
        <p:spPr>
          <a:xfrm>
            <a:off x="456249" y="1003706"/>
            <a:ext cx="3507971" cy="25548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7" b="37818"/>
          <a:stretch/>
        </p:blipFill>
        <p:spPr>
          <a:xfrm>
            <a:off x="4356213" y="1267115"/>
            <a:ext cx="4951642" cy="26942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84498" y="668466"/>
            <a:ext cx="7421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Ветеринарные фельдшеры государственной ветеринарной службы Сахалинской области вошли в пятерку лучших на Всероссийском конкурсе профессионального мастерства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3" y="45639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546867" y="44321"/>
            <a:ext cx="6992753" cy="707886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 КОНКУРСЫ </a:t>
            </a:r>
            <a:endParaRPr lang="en-US" alt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373031" y="6595172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202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86" y="45638"/>
            <a:ext cx="717843" cy="80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16772" y="1515760"/>
            <a:ext cx="4085595" cy="4102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ru-RU" sz="1477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1" y="4166412"/>
            <a:ext cx="3157752" cy="23683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r="19986" b="20107"/>
          <a:stretch/>
        </p:blipFill>
        <p:spPr>
          <a:xfrm>
            <a:off x="4295139" y="778580"/>
            <a:ext cx="2830558" cy="18465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6" y="4225503"/>
            <a:ext cx="3100935" cy="23257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r="14465"/>
          <a:stretch/>
        </p:blipFill>
        <p:spPr>
          <a:xfrm rot="5400000">
            <a:off x="-160434" y="1426921"/>
            <a:ext cx="3284179" cy="21658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245317"/>
            <a:ext cx="1828800" cy="337038"/>
          </a:xfrm>
        </p:spPr>
        <p:txBody>
          <a:bodyPr/>
          <a:lstStyle/>
          <a:p>
            <a:pPr defTabSz="844083">
              <a:defRPr/>
            </a:pPr>
            <a:r>
              <a:rPr lang="ru-RU" sz="1292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27000"/>
          <a:stretch/>
        </p:blipFill>
        <p:spPr>
          <a:xfrm rot="5400000">
            <a:off x="6461097" y="1292902"/>
            <a:ext cx="3563114" cy="25073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69" y="4255726"/>
            <a:ext cx="3078963" cy="23092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2359"/>
          <a:stretch/>
        </p:blipFill>
        <p:spPr>
          <a:xfrm>
            <a:off x="4348457" y="2472052"/>
            <a:ext cx="2723923" cy="1863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r="1257"/>
          <a:stretch/>
        </p:blipFill>
        <p:spPr>
          <a:xfrm rot="5400000">
            <a:off x="1742241" y="1591020"/>
            <a:ext cx="3400393" cy="17806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28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3" y="45639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534735" y="44321"/>
            <a:ext cx="7004885" cy="707886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 КОНКУРСЫ </a:t>
            </a:r>
            <a:endParaRPr lang="en-US" alt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343871" y="6589118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202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86" y="45639"/>
            <a:ext cx="705711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16772" y="1515760"/>
            <a:ext cx="4085595" cy="4102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ru-RU" sz="1477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r="3422" b="9013"/>
          <a:stretch/>
        </p:blipFill>
        <p:spPr>
          <a:xfrm>
            <a:off x="2805972" y="3692425"/>
            <a:ext cx="4343733" cy="28966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10311" b="3365"/>
          <a:stretch/>
        </p:blipFill>
        <p:spPr>
          <a:xfrm>
            <a:off x="6808268" y="3810571"/>
            <a:ext cx="2816008" cy="24154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/>
          <a:stretch/>
        </p:blipFill>
        <p:spPr>
          <a:xfrm>
            <a:off x="398722" y="3304098"/>
            <a:ext cx="2689834" cy="22452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245317"/>
            <a:ext cx="1828800" cy="337038"/>
          </a:xfrm>
        </p:spPr>
        <p:txBody>
          <a:bodyPr/>
          <a:lstStyle/>
          <a:p>
            <a:pPr defTabSz="844083">
              <a:defRPr/>
            </a:pPr>
            <a:r>
              <a:rPr lang="ru-RU" sz="1292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1" y="937680"/>
            <a:ext cx="2744952" cy="20587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16" y="870051"/>
            <a:ext cx="2676460" cy="20073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23" y="694522"/>
            <a:ext cx="3935854" cy="29518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336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3" y="45639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534735" y="44321"/>
            <a:ext cx="7004885" cy="707886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 КОНКУРСЫ </a:t>
            </a:r>
            <a:endParaRPr lang="en-US" alt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</a:t>
            </a: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381000" y="6598164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202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86" y="45639"/>
            <a:ext cx="705711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16772" y="1515760"/>
            <a:ext cx="4085595" cy="4102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ru-RU" sz="1477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245317"/>
            <a:ext cx="1828800" cy="337038"/>
          </a:xfrm>
        </p:spPr>
        <p:txBody>
          <a:bodyPr/>
          <a:lstStyle/>
          <a:p>
            <a:pPr defTabSz="844083">
              <a:defRPr/>
            </a:pPr>
            <a:r>
              <a:rPr lang="ru-RU" sz="1292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3" y="805845"/>
            <a:ext cx="2905090" cy="21788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8957" y="3919196"/>
            <a:ext cx="2964886" cy="22236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7419" y="1166067"/>
            <a:ext cx="3008230" cy="22561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90" y="3369188"/>
            <a:ext cx="3612035" cy="27090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18" y="790038"/>
            <a:ext cx="4179450" cy="31345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 descr="C:\Users\e.strakovskaya\Desktop\Desktop\Конкурсы\2022 осеменение\На сайт\IMG-20220623-WA002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6992" r="3929" b="16881"/>
          <a:stretch/>
        </p:blipFill>
        <p:spPr bwMode="auto">
          <a:xfrm>
            <a:off x="3041735" y="3901896"/>
            <a:ext cx="4399616" cy="265055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211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5" y="25617"/>
            <a:ext cx="1317625" cy="78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718758" y="39935"/>
            <a:ext cx="6806242" cy="774058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44083" eaLnBrk="1" hangingPunct="1">
              <a:spcBef>
                <a:spcPct val="0"/>
              </a:spcBef>
              <a:buNone/>
              <a:defRPr/>
            </a:pPr>
            <a:r>
              <a:rPr lang="ru-RU" altLang="ru-RU" sz="2215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 НА СТРАЖЕ ЭПИЗООТИЧЕСКОГО БЛАГОПОЛУЧИЯ!</a:t>
            </a:r>
          </a:p>
        </p:txBody>
      </p: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375026" y="6595172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22041"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202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97" y="25616"/>
            <a:ext cx="678123" cy="80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245317"/>
            <a:ext cx="1828800" cy="337038"/>
          </a:xfrm>
        </p:spPr>
        <p:txBody>
          <a:bodyPr/>
          <a:lstStyle/>
          <a:p>
            <a:pPr defTabSz="844083">
              <a:defRPr/>
            </a:pPr>
            <a:r>
              <a:rPr lang="ru-RU" sz="1292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r="1090"/>
          <a:stretch/>
        </p:blipFill>
        <p:spPr>
          <a:xfrm>
            <a:off x="329017" y="1796376"/>
            <a:ext cx="9236019" cy="46174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204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7682859" y="6461748"/>
            <a:ext cx="2133600" cy="337038"/>
          </a:xfrm>
          <a:prstGeom prst="rect">
            <a:avLst/>
          </a:prstGeom>
          <a:noFill/>
        </p:spPr>
        <p:txBody>
          <a:bodyPr anchor="ctr"/>
          <a:lstStyle/>
          <a:p>
            <a:pPr algn="r" defTabSz="422041" fontAlgn="auto">
              <a:spcBef>
                <a:spcPts val="0"/>
              </a:spcBef>
              <a:spcAft>
                <a:spcPts val="0"/>
              </a:spcAft>
              <a:defRPr/>
            </a:pPr>
            <a:fld id="{AA440775-644E-4C76-A5BC-24E78C2536FD}" type="slidenum">
              <a:rPr lang="en-US" sz="1108" b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 algn="r" defTabSz="422041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108" b="0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" y="35754"/>
            <a:ext cx="1498598" cy="89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44" y="37147"/>
            <a:ext cx="785990" cy="87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2377434" y="988304"/>
            <a:ext cx="7439025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37"/>
          <p:cNvSpPr>
            <a:spLocks noChangeArrowheads="1"/>
          </p:cNvSpPr>
          <p:nvPr/>
        </p:nvSpPr>
        <p:spPr bwMode="auto">
          <a:xfrm>
            <a:off x="0" y="6585527"/>
            <a:ext cx="9906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 Сахалинской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"/>
          <p:cNvSpPr>
            <a:spLocks noChangeArrowheads="1"/>
          </p:cNvSpPr>
          <p:nvPr/>
        </p:nvSpPr>
        <p:spPr bwMode="auto">
          <a:xfrm>
            <a:off x="2450681" y="52204"/>
            <a:ext cx="7292530" cy="584775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ШТАТНЫЙ </a:t>
            </a:r>
            <a:r>
              <a:rPr kumimoji="0" lang="ru-RU" alt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 СОТРУДНИКОВ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ГОСУДАРСТВЕННОЙ ВЕТЕРИНАРНОЙ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СЛУЖБЫ САХАЛИНСКОЙ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</a:t>
            </a:r>
          </a:p>
        </p:txBody>
      </p:sp>
      <p:graphicFrame>
        <p:nvGraphicFramePr>
          <p:cNvPr id="77" name="Диаграмма 76"/>
          <p:cNvGraphicFramePr>
            <a:graphicFrameLocks/>
          </p:cNvGraphicFramePr>
          <p:nvPr>
            <p:extLst/>
          </p:nvPr>
        </p:nvGraphicFramePr>
        <p:xfrm>
          <a:off x="1174632" y="929451"/>
          <a:ext cx="6074460" cy="4105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5" y="4049472"/>
            <a:ext cx="4401254" cy="250579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530063"/>
              </p:ext>
            </p:extLst>
          </p:nvPr>
        </p:nvGraphicFramePr>
        <p:xfrm>
          <a:off x="3313626" y="3685309"/>
          <a:ext cx="6199827" cy="1195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5308">
                  <a:extLst>
                    <a:ext uri="{9D8B030D-6E8A-4147-A177-3AD203B41FA5}">
                      <a16:colId xmlns:a16="http://schemas.microsoft.com/office/drawing/2014/main" val="593960684"/>
                    </a:ext>
                  </a:extLst>
                </a:gridCol>
                <a:gridCol w="1209211">
                  <a:extLst>
                    <a:ext uri="{9D8B030D-6E8A-4147-A177-3AD203B41FA5}">
                      <a16:colId xmlns:a16="http://schemas.microsoft.com/office/drawing/2014/main" val="20862339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76743486"/>
                    </a:ext>
                  </a:extLst>
                </a:gridCol>
                <a:gridCol w="979055">
                  <a:extLst>
                    <a:ext uri="{9D8B030D-6E8A-4147-A177-3AD203B41FA5}">
                      <a16:colId xmlns:a16="http://schemas.microsoft.com/office/drawing/2014/main" val="3823642857"/>
                    </a:ext>
                  </a:extLst>
                </a:gridCol>
                <a:gridCol w="1182253">
                  <a:extLst>
                    <a:ext uri="{9D8B030D-6E8A-4147-A177-3AD203B41FA5}">
                      <a16:colId xmlns:a16="http://schemas.microsoft.com/office/drawing/2014/main" val="290237721"/>
                    </a:ext>
                  </a:extLst>
                </a:gridCol>
              </a:tblGrid>
              <a:tr h="879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Штатная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службы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Ветеринарные врачи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Ветеринарные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Лаборанты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Ветеринарные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санитары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523884"/>
                  </a:ext>
                </a:extLst>
              </a:tr>
              <a:tr h="3153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9890233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62426457"/>
              </p:ext>
            </p:extLst>
          </p:nvPr>
        </p:nvGraphicFramePr>
        <p:xfrm>
          <a:off x="138545" y="1089891"/>
          <a:ext cx="5655345" cy="319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564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1" y="1835137"/>
            <a:ext cx="5989744" cy="40828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51" y="779108"/>
            <a:ext cx="3606524" cy="251827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2" y="4414321"/>
            <a:ext cx="2124362" cy="21828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6" y="3833091"/>
            <a:ext cx="2946399" cy="26785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8" y="85785"/>
            <a:ext cx="863972" cy="56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88" y="72102"/>
            <a:ext cx="524139" cy="63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 bwMode="auto">
          <a:xfrm flipV="1">
            <a:off x="1887660" y="645806"/>
            <a:ext cx="7627102" cy="20557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37"/>
          <p:cNvSpPr>
            <a:spLocks noChangeArrowheads="1"/>
          </p:cNvSpPr>
          <p:nvPr/>
        </p:nvSpPr>
        <p:spPr bwMode="auto">
          <a:xfrm>
            <a:off x="0" y="6557818"/>
            <a:ext cx="9906000" cy="279487"/>
          </a:xfrm>
          <a:prstGeom prst="rect">
            <a:avLst/>
          </a:prstGeom>
          <a:gradFill>
            <a:gsLst>
              <a:gs pos="75000">
                <a:srgbClr val="004386"/>
              </a:gs>
              <a:gs pos="16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животноводства</a:t>
            </a:r>
            <a:r>
              <a:rPr lang="en-US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Сахалинской 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en-US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60" y="3943927"/>
            <a:ext cx="2478386" cy="26185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3" descr="C:\Users\e.strakovskaya\Desktop\Страковская\Фото\IMG-20160930-WA00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8"/>
          <a:stretch/>
        </p:blipFill>
        <p:spPr bwMode="auto">
          <a:xfrm>
            <a:off x="2272146" y="4858327"/>
            <a:ext cx="2059708" cy="16440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e.strakovskaya\Desktop\Открытие РИСЦ\cf2e62595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8" y="2484580"/>
            <a:ext cx="2217174" cy="21243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8" name="Picture 2" descr="C:\Users\Public\Pictures\Sample Pictures\f6f8e7_b7ae816aac054f57b4b35c3a346b654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08" y="967967"/>
            <a:ext cx="1953491" cy="18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3492" y="766618"/>
            <a:ext cx="533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b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Наряду с задачами в области ветеринарии ведется работа по племенному животноводству </a:t>
            </a:r>
          </a:p>
          <a:p>
            <a:pPr lvl="0" algn="just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Государственном племенном регистре зарегистрированы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>
              <a:defRPr/>
            </a:pPr>
            <a:r>
              <a:rPr lang="ru-RU" b="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информационно-селекционный центр</a:t>
            </a:r>
          </a:p>
          <a:p>
            <a:pPr lvl="0" algn="just">
              <a:defRPr/>
            </a:pPr>
            <a:r>
              <a:rPr lang="ru-RU" b="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Племенное предприятие (региональное) по хранению и реализации семени животных-производителей</a:t>
            </a:r>
          </a:p>
          <a:p>
            <a:pPr lvl="0" algn="just">
              <a:defRPr/>
            </a:pPr>
            <a:r>
              <a:rPr lang="ru-RU" b="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Лаборатория селекционного контроля качества молока </a:t>
            </a:r>
            <a:endParaRPr lang="ru-RU" b="0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b="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 осуществляется продажа племенного молодняка (10%) класса Элита и Элита - рекорд</a:t>
            </a:r>
            <a:endParaRPr lang="ru-RU" b="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1902690" y="128342"/>
            <a:ext cx="7892473" cy="461665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defTabSz="914400" eaLnBrk="1" hangingPunct="1">
              <a:spcBef>
                <a:spcPct val="0"/>
              </a:spcBef>
              <a:buNone/>
            </a:pPr>
            <a:r>
              <a:rPr lang="ru-RU" alt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Племенная работа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5" y="56754"/>
            <a:ext cx="1259106" cy="101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2013081" y="1063197"/>
            <a:ext cx="7439025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-9510" y="6525837"/>
            <a:ext cx="9735093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Агентство ветеринарии и племенного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животноводства Сахалинской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области, Южно-Сахалинск,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2023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480081"/>
            <a:ext cx="1828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90076-62AF-4F88-8FF9-8F3BE0657D4A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09" y="100675"/>
            <a:ext cx="745496" cy="90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2462118" y="85001"/>
            <a:ext cx="7443882" cy="830997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АВТОПАРКА ГОСВЕТСЛУЖБЫ</a:t>
            </a:r>
            <a:r>
              <a:rPr kumimoji="0" lang="ru-RU" altLang="ru-RU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САХАЛИНСКОЙ ОБЛАСТИ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246200"/>
            <a:ext cx="3836895" cy="28776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6" y="1418059"/>
            <a:ext cx="2455089" cy="24550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89" b="66223"/>
          <a:stretch/>
        </p:blipFill>
        <p:spPr bwMode="auto">
          <a:xfrm>
            <a:off x="6059187" y="1217871"/>
            <a:ext cx="3846813" cy="2601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29" y="4027056"/>
            <a:ext cx="2881745" cy="24496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860799"/>
            <a:ext cx="3500582" cy="26277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9" y="3992273"/>
            <a:ext cx="3121891" cy="24177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18712" r="18563"/>
          <a:stretch/>
        </p:blipFill>
        <p:spPr>
          <a:xfrm>
            <a:off x="5953745" y="3078440"/>
            <a:ext cx="1287563" cy="155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70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5" y="124744"/>
            <a:ext cx="1317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>
            <a:off x="2013081" y="1063197"/>
            <a:ext cx="7439025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0" y="6610227"/>
            <a:ext cx="9144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14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 Сахалинской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20" y="157330"/>
            <a:ext cx="67554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8544" y="1925708"/>
            <a:ext cx="7893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4" y="998471"/>
            <a:ext cx="3186691" cy="23900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2624671" y="127645"/>
            <a:ext cx="7300447" cy="830997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РЕСУРСЫ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ГОСВЕТСЛУЖБЫ</a:t>
            </a:r>
            <a:r>
              <a:rPr kumimoji="0" lang="ru-RU" altLang="ru-RU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САХАЛИНСКОЙ ОБЛАСТИ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05" y="5191125"/>
            <a:ext cx="1497637" cy="13758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1" b="6406"/>
          <a:stretch/>
        </p:blipFill>
        <p:spPr>
          <a:xfrm>
            <a:off x="6029325" y="3343564"/>
            <a:ext cx="1617088" cy="20874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40635" b="5978"/>
          <a:stretch/>
        </p:blipFill>
        <p:spPr>
          <a:xfrm rot="5400000">
            <a:off x="1790746" y="3432445"/>
            <a:ext cx="1691697" cy="1233959"/>
          </a:xfrm>
          <a:prstGeom prst="rect">
            <a:avLst/>
          </a:prstGeom>
        </p:spPr>
      </p:pic>
      <p:sp>
        <p:nvSpPr>
          <p:cNvPr id="1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342106" y="6492875"/>
            <a:ext cx="541538" cy="36512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22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4997" y="2457454"/>
            <a:ext cx="5486406" cy="27241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70" y="3306619"/>
            <a:ext cx="2162175" cy="32362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105525" y="1143000"/>
            <a:ext cx="36385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spcAft>
                <a:spcPts val="0"/>
              </a:spcAft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осуществляется обновление расходных материалов, лекарственных препаратов, спецодежды. Поддерживается постоянный запас дезинфицирующих средств</a:t>
            </a:r>
            <a:endParaRPr lang="ru-RU" sz="20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b="-2587"/>
          <a:stretch/>
        </p:blipFill>
        <p:spPr>
          <a:xfrm rot="5400000">
            <a:off x="-333606" y="3667933"/>
            <a:ext cx="2612541" cy="194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964"/>
            <a:ext cx="1810327" cy="17175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4967" r="9129" b="14379"/>
          <a:stretch/>
        </p:blipFill>
        <p:spPr>
          <a:xfrm>
            <a:off x="1597890" y="4002123"/>
            <a:ext cx="1994349" cy="26405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88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2" y="159109"/>
            <a:ext cx="1317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693042" y="306444"/>
            <a:ext cx="7212957" cy="477054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ru-RU" altLang="ru-RU" sz="25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оснащения </a:t>
            </a:r>
            <a:r>
              <a:rPr lang="ru-RU" altLang="ru-RU" sz="25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госветучреждений</a:t>
            </a:r>
            <a:endParaRPr lang="ru-RU" altLang="ru-RU" sz="2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1963736" y="1017767"/>
            <a:ext cx="7439025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94672" y="6622473"/>
            <a:ext cx="9811327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 Сахалинской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4753" y="1017767"/>
            <a:ext cx="5287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480081"/>
            <a:ext cx="1828800" cy="365125"/>
          </a:xfrm>
        </p:spPr>
        <p:txBody>
          <a:bodyPr/>
          <a:lstStyle/>
          <a:p>
            <a:pPr>
              <a:defRPr/>
            </a:pPr>
            <a:fld id="{49490076-62AF-4F88-8FF9-8F3BE0657D4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31" y="177365"/>
            <a:ext cx="67554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m.tsoy\AppData\Local\Microsoft\Windows\Temporary Internet Files\Content.Outlook\7A4LIAVP\16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575" b="22801"/>
          <a:stretch/>
        </p:blipFill>
        <p:spPr bwMode="auto">
          <a:xfrm>
            <a:off x="7481455" y="1061863"/>
            <a:ext cx="2424545" cy="22724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599"/>
            <a:ext cx="2170545" cy="19026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44611" y="1093345"/>
            <a:ext cx="4876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799" y="1089891"/>
            <a:ext cx="4631165" cy="1413163"/>
          </a:xfrm>
          <a:prstGeom prst="roundRec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60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диагностики и лечения мелких животных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госветучреждениях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ежегодное обновление диагностического, лабораторного и вспомогательного оборудования</a:t>
            </a:r>
            <a:endParaRPr lang="ru-RU" sz="1846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14141" r="1818" b="21481"/>
          <a:stretch/>
        </p:blipFill>
        <p:spPr>
          <a:xfrm>
            <a:off x="0" y="4525818"/>
            <a:ext cx="2070257" cy="20504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 r="16583"/>
          <a:stretch/>
        </p:blipFill>
        <p:spPr>
          <a:xfrm>
            <a:off x="5837382" y="3264443"/>
            <a:ext cx="2789381" cy="32749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5" r="11989" b="37912"/>
          <a:stretch/>
        </p:blipFill>
        <p:spPr>
          <a:xfrm rot="10800000">
            <a:off x="8164945" y="3306618"/>
            <a:ext cx="1662546" cy="1357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5013" r="19166" b="4255"/>
          <a:stretch/>
        </p:blipFill>
        <p:spPr>
          <a:xfrm>
            <a:off x="1930401" y="2540000"/>
            <a:ext cx="2733964" cy="41194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42" y="914399"/>
            <a:ext cx="2521527" cy="23414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5128" y="4184073"/>
            <a:ext cx="1117600" cy="12469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18" y="4581237"/>
            <a:ext cx="1708727" cy="19673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25724" r="29135" b="9360"/>
          <a:stretch/>
        </p:blipFill>
        <p:spPr>
          <a:xfrm>
            <a:off x="4673602" y="5390364"/>
            <a:ext cx="1256144" cy="12228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5892" y="2974109"/>
            <a:ext cx="1173018" cy="12099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93" y="3029527"/>
            <a:ext cx="1524000" cy="137621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17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1" y="3786910"/>
            <a:ext cx="2438399" cy="26924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2" y="159109"/>
            <a:ext cx="1317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613891" y="84513"/>
            <a:ext cx="7292109" cy="861774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ru-RU" altLang="ru-RU" sz="25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ветеринарная служба</a:t>
            </a:r>
          </a:p>
          <a:p>
            <a:pPr algn="ctr" defTabSz="914400" eaLnBrk="1" hangingPunct="1">
              <a:spcBef>
                <a:spcPct val="0"/>
              </a:spcBef>
              <a:buNone/>
            </a:pPr>
            <a:endParaRPr lang="ru-RU" altLang="ru-RU" sz="2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13081" y="1063197"/>
            <a:ext cx="7439025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0" y="6479688"/>
            <a:ext cx="9906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 Сахалинской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4753" y="1017767"/>
            <a:ext cx="5287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480081"/>
            <a:ext cx="1828800" cy="365125"/>
          </a:xfrm>
        </p:spPr>
        <p:txBody>
          <a:bodyPr/>
          <a:lstStyle/>
          <a:p>
            <a:pPr>
              <a:defRPr/>
            </a:pPr>
            <a:fld id="{49490076-62AF-4F88-8FF9-8F3BE0657D4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31" y="177365"/>
            <a:ext cx="67554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56" y="3768437"/>
            <a:ext cx="1773380" cy="26693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049818" y="1594629"/>
            <a:ext cx="375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Произ­водственная ветеринарная служба имеет важное значение в выполнении задач ветеринарии. </a:t>
            </a:r>
          </a:p>
          <a:p>
            <a:pPr algn="just"/>
            <a:r>
              <a:rPr lang="ru-RU" sz="20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производственной ветеринарной </a:t>
            </a:r>
            <a:r>
              <a:rPr lang="ru-RU" sz="20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заключается  в планировании профилактических 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лечебных мероприятий 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ежедневного наблюдения  за состоянием животных и особенностей технологии производства,  кормления и содержания животных.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4266"/>
          <a:stretch/>
        </p:blipFill>
        <p:spPr>
          <a:xfrm>
            <a:off x="2244437" y="1080653"/>
            <a:ext cx="3713018" cy="27801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961"/>
            <a:ext cx="2281382" cy="26012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1230"/>
            <a:ext cx="1983094" cy="26287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4370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2" y="159109"/>
            <a:ext cx="1317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2613891" y="84513"/>
            <a:ext cx="7292109" cy="861774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ru-RU" altLang="ru-RU" sz="25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ветеринарная служба</a:t>
            </a:r>
          </a:p>
          <a:p>
            <a:pPr algn="ctr" defTabSz="914400" eaLnBrk="1" hangingPunct="1">
              <a:spcBef>
                <a:spcPct val="0"/>
              </a:spcBef>
              <a:buNone/>
            </a:pPr>
            <a:endParaRPr lang="ru-RU" altLang="ru-RU" sz="2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013081" y="1063197"/>
            <a:ext cx="7439025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0" y="6479688"/>
            <a:ext cx="9906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 Сахалинской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4753" y="1017767"/>
            <a:ext cx="5287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01000" y="6480081"/>
            <a:ext cx="1828800" cy="365125"/>
          </a:xfrm>
        </p:spPr>
        <p:txBody>
          <a:bodyPr/>
          <a:lstStyle/>
          <a:p>
            <a:pPr>
              <a:defRPr/>
            </a:pPr>
            <a:fld id="{49490076-62AF-4F88-8FF9-8F3BE0657D4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31" y="177365"/>
            <a:ext cx="67554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" y="1099129"/>
            <a:ext cx="3306618" cy="22444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410035" y="1603866"/>
            <a:ext cx="32881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крупных животноводческих предприятиях области на страже здоровья животных стоят производственные ветеринарные службы ООО «Грин Агро Сахалин», АО «Мерси Агро Сахалин», АО «Совхоз </a:t>
            </a:r>
            <a:r>
              <a:rPr lang="ru-RU" sz="1800" b="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</a:t>
            </a:r>
            <a:r>
              <a:rPr lang="ru-RU" sz="18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Сахалинский», АО «Соколовский», АО «Совхоз Корсаковский», АО «Совхоз Заречное», АО «Птицефабрика Островная», ООО ТФ «Сахалинский бекон -2»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2" y="1006474"/>
            <a:ext cx="3029527" cy="33115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54" y="2309091"/>
            <a:ext cx="1274620" cy="17225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4363" y="3380511"/>
            <a:ext cx="2401453" cy="31265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4" y="3278908"/>
            <a:ext cx="2059709" cy="31957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20" y="4231127"/>
            <a:ext cx="1967344" cy="23035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134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58750"/>
            <a:ext cx="14287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Прямоугольник 3"/>
          <p:cNvSpPr>
            <a:spLocks noChangeArrowheads="1"/>
          </p:cNvSpPr>
          <p:nvPr/>
        </p:nvSpPr>
        <p:spPr bwMode="auto">
          <a:xfrm>
            <a:off x="2318327" y="101600"/>
            <a:ext cx="7587673" cy="954107"/>
          </a:xfrm>
          <a:prstGeom prst="rect">
            <a:avLst/>
          </a:prstGeom>
          <a:solidFill>
            <a:srgbClr val="0043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44083">
              <a:defRPr/>
            </a:pPr>
            <a:r>
              <a:rPr lang="ru-RU" altLang="ru-RU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alt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И ПРОФЕССИОНАЛЬНОГО МАСТЕРСТВА</a:t>
            </a:r>
          </a:p>
          <a:p>
            <a:pPr algn="ctr" defTabSz="844083">
              <a:defRPr/>
            </a:pPr>
            <a:endParaRPr lang="ru-RU" alt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1768475" y="1063625"/>
            <a:ext cx="8058150" cy="0"/>
          </a:xfrm>
          <a:prstGeom prst="line">
            <a:avLst/>
          </a:prstGeom>
          <a:ln w="25400">
            <a:solidFill>
              <a:srgbClr val="0043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37"/>
          <p:cNvSpPr>
            <a:spLocks noChangeArrowheads="1"/>
          </p:cNvSpPr>
          <p:nvPr/>
        </p:nvSpPr>
        <p:spPr bwMode="auto">
          <a:xfrm>
            <a:off x="0" y="6400800"/>
            <a:ext cx="9906000" cy="276999"/>
          </a:xfrm>
          <a:prstGeom prst="rect">
            <a:avLst/>
          </a:prstGeom>
          <a:gradFill>
            <a:gsLst>
              <a:gs pos="75000">
                <a:srgbClr val="004386"/>
              </a:gs>
              <a:gs pos="25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square">
            <a:spAutoFit/>
          </a:bodyPr>
          <a:lstStyle>
            <a:lvl1pPr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Агентство ветеринарии и племенного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животноводства Сахалинской </a:t>
            </a:r>
            <a:r>
              <a:rPr lang="ru-RU" altLang="ru-RU" sz="1200" b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области, Южно-Сахалинск, </a:t>
            </a:r>
            <a:r>
              <a:rPr lang="ru-RU" altLang="ru-RU" sz="1200" b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altLang="ru-RU" sz="1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8" name="TextBox 13"/>
          <p:cNvSpPr txBox="1">
            <a:spLocks noChangeArrowheads="1"/>
          </p:cNvSpPr>
          <p:nvPr/>
        </p:nvSpPr>
        <p:spPr bwMode="auto">
          <a:xfrm>
            <a:off x="3937000" y="1017588"/>
            <a:ext cx="572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6329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8580438" y="6480175"/>
            <a:ext cx="1981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E6CE1E-17F4-4D50-909A-0A633E4622DD}" type="slidenum">
              <a:rPr lang="ru-RU" altLang="ru-RU" sz="1200" smtClean="0">
                <a:solidFill>
                  <a:srgbClr val="7F7F7F"/>
                </a:solidFill>
              </a:rPr>
              <a:pPr/>
              <a:t>9</a:t>
            </a:fld>
            <a:endParaRPr lang="ru-RU" altLang="ru-RU" sz="1200" smtClean="0">
              <a:solidFill>
                <a:srgbClr val="7F7F7F"/>
              </a:solidFill>
            </a:endParaRPr>
          </a:p>
        </p:txBody>
      </p:sp>
      <p:pic>
        <p:nvPicPr>
          <p:cNvPr id="563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59" y="150380"/>
            <a:ext cx="731838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1" name="Прямоугольник 1"/>
          <p:cNvSpPr>
            <a:spLocks noChangeArrowheads="1"/>
          </p:cNvSpPr>
          <p:nvPr/>
        </p:nvSpPr>
        <p:spPr bwMode="auto">
          <a:xfrm>
            <a:off x="3991041" y="954565"/>
            <a:ext cx="341652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endParaRPr lang="ru-RU" altLang="ru-RU" sz="1400" b="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сотрудничества с ВУЗами, с 2016 года на Сахалин регулярно приезжают преподаватели из Москвы, Санкт-Петербурга, Приморья и Амурской области, которые проводят обучающие семинары и практические занятия на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базе предприятий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позволяет охватить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обучением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ветеринарных специалистов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госветслужбы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 сельхозпредприятий</a:t>
            </a:r>
          </a:p>
          <a:p>
            <a:pPr marL="0" indent="0" algn="just"/>
            <a:endParaRPr lang="ru-RU" alt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lang="ru-RU" altLang="ru-RU" b="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2" name="Прямоугольник 3"/>
          <p:cNvSpPr>
            <a:spLocks noChangeArrowheads="1"/>
          </p:cNvSpPr>
          <p:nvPr/>
        </p:nvSpPr>
        <p:spPr bwMode="auto">
          <a:xfrm>
            <a:off x="1822450" y="2684463"/>
            <a:ext cx="4308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56333" name="Прямоугольник 2"/>
          <p:cNvSpPr>
            <a:spLocks noChangeArrowheads="1"/>
          </p:cNvSpPr>
          <p:nvPr/>
        </p:nvSpPr>
        <p:spPr bwMode="auto">
          <a:xfrm>
            <a:off x="1098550" y="1873250"/>
            <a:ext cx="76930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4" name="Прямоугольник 1"/>
          <p:cNvSpPr>
            <a:spLocks noChangeArrowheads="1"/>
          </p:cNvSpPr>
          <p:nvPr/>
        </p:nvSpPr>
        <p:spPr bwMode="auto">
          <a:xfrm>
            <a:off x="362402" y="1208583"/>
            <a:ext cx="934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endParaRPr lang="ru-RU" altLang="ru-RU" sz="2000" b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3"/>
          <a:stretch/>
        </p:blipFill>
        <p:spPr>
          <a:xfrm>
            <a:off x="77843" y="4292068"/>
            <a:ext cx="2741967" cy="19332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222" y="4368472"/>
            <a:ext cx="2349856" cy="15116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622" y="4520872"/>
            <a:ext cx="2349856" cy="15116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49" y="1136073"/>
            <a:ext cx="2199409" cy="29325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4461" r="1389" b="17958"/>
          <a:stretch/>
        </p:blipFill>
        <p:spPr>
          <a:xfrm>
            <a:off x="7758544" y="4063161"/>
            <a:ext cx="1995055" cy="23376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64" y="2992582"/>
            <a:ext cx="1557527" cy="16533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96" y="3703781"/>
            <a:ext cx="3787676" cy="26831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2" b="14310"/>
          <a:stretch/>
        </p:blipFill>
        <p:spPr>
          <a:xfrm>
            <a:off x="109652" y="968856"/>
            <a:ext cx="2682726" cy="23192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696"/>
            <a:ext cx="2549227" cy="17741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5" y="1593887"/>
            <a:ext cx="1634837" cy="22858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791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41835</TotalTime>
  <Words>686</Words>
  <Application>Microsoft Office PowerPoint</Application>
  <PresentationFormat>Лист A4 (210x297 мм)</PresentationFormat>
  <Paragraphs>97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Trebuchet MS</vt:lpstr>
      <vt:lpstr>Wingdings</vt:lpstr>
      <vt:lpstr>Тема Office</vt:lpstr>
      <vt:lpstr>21_Воздушный поток</vt:lpstr>
      <vt:lpstr>6_Воздушный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Гамберова Ольга Рамильевна</dc:creator>
  <cp:lastModifiedBy>Севостьянова Ирина Александровна</cp:lastModifiedBy>
  <cp:revision>2504</cp:revision>
  <cp:lastPrinted>2023-07-18T01:24:00Z</cp:lastPrinted>
  <dcterms:created xsi:type="dcterms:W3CDTF">2010-06-22T10:03:46Z</dcterms:created>
  <dcterms:modified xsi:type="dcterms:W3CDTF">2024-03-04T23:09:04Z</dcterms:modified>
</cp:coreProperties>
</file>